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73" r:id="rId4"/>
    <p:sldId id="257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339933"/>
    <a:srgbClr val="0000FF"/>
    <a:srgbClr val="808000"/>
    <a:srgbClr val="FF6600"/>
    <a:srgbClr val="B2B2B2"/>
    <a:srgbClr val="FF00FF"/>
    <a:srgbClr val="009900"/>
    <a:srgbClr val="66FFCC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DED2B-65FE-4829-B239-68CF392774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56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7F46D-BFF8-43B3-BF38-F3B5C008D4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34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636A2-CD72-4058-8F3A-280E274794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03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1CC20-BC6F-4A26-BBF0-E41197037C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725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9FACC-C17C-4E83-B361-8963CCFD92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532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18AB5-EA17-46E9-A820-827A43328C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478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7D20F-5BE5-4B71-9878-98F7BFDD13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587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8004D-BBE2-4401-B0D1-C3F696ACDA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617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47E08-6546-4AA9-B641-73786B8672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245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95D9-18CE-4868-A98A-FC8D0EA1BB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215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1F8F1-2593-4FDB-94E0-B63DA5890B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932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F03F6FD-8BFB-4D08-9380-EC51ED74D5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937" y="1393485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«Целевые ориентиры ФГОС дошкольного образования – социальные и психологические характеристики возможных достижений ребёнка на этапе завершения дошкольного образования» 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0852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бюджетное  дошкольное образовательное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детский сад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4 «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Шовда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683" y="260648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ребёнок обладает развитым воображение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м, которое реализуется в разных видах деятельности. Умеет подчиняться разным правилам и социальным нормам, различать условную и реальную ситуации, в том числе игровую и учебную;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683" y="2245888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творческие способности ребёнка также проявляются в рисовании, придумывании сказок, танцах, пении и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т. п. Ребёнок может фантазировать вслух, играть звуками и словами. Хорошо понимает устную речь и может выражать свои мысли и желания;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68" y="4365104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</a:t>
            </a:r>
            <a:r>
              <a:rPr kumimoji="0" lang="ru-R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у ребёнка развита крупная и мелкая моторика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71846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097" y="332656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1" i="0" u="sng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ребёнок способен к волевым усилиям в разных видах деятельности,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преодолевать сиюминутные побуждения, доводить до конца начатое дело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571" y="1532985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ребёнок проявляет любознательность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, 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Обладает начальными знаниями о себе, о предметном, природном, социальном и культурном мире, в котором он живёт. Ребёнок способен к принятию собственных решений, опираясь на свои знания и умения в различных сферах действительности.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93687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001" y="26732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</a:rPr>
              <a:t>Целевые ориентиры </a:t>
            </a:r>
            <a:r>
              <a:rPr lang="ru-RU" sz="36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</a:rPr>
              <a:t>Дошкольного Образования</a:t>
            </a:r>
            <a:endParaRPr lang="ru-RU" sz="3600" b="1" dirty="0">
              <a:ln w="12700">
                <a:solidFill>
                  <a:srgbClr val="073E87">
                    <a:satMod val="155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526" y="1227061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не подлежат непосредственной оценке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,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в том числе в виде педагогической диагностики (мониторинга), 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не являются основанием для их формального сравнения с реальными достижениями детей. 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Они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не являются основой объективной оценки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соответствия установленным требованиям образовательной деятельности и подготовки воспитанников. 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Освоение Программы не сопровождается проведением промежуточных аттестаций и итоговой аттестации воспитанников.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00520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636" y="1484784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выступают основаниями преемственности дошкольного и начального общего образования.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При соблюдении требований к условиям реализации Программы настоящие целевые ориентиры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636" y="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</a:rPr>
              <a:t>Целевые ориентиры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30085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88" y="2293938"/>
            <a:ext cx="2232025" cy="22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3358716" y="699402"/>
            <a:ext cx="2426568" cy="52216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Настойчивый </a:t>
            </a:r>
          </a:p>
        </p:txBody>
      </p:sp>
      <p:sp>
        <p:nvSpPr>
          <p:cNvPr id="4" name="Овал 3"/>
          <p:cNvSpPr/>
          <p:nvPr/>
        </p:nvSpPr>
        <p:spPr>
          <a:xfrm>
            <a:off x="545495" y="771327"/>
            <a:ext cx="2454914" cy="522166"/>
          </a:xfrm>
          <a:prstGeom prst="ellipse">
            <a:avLst/>
          </a:prstGeom>
          <a:solidFill>
            <a:srgbClr val="00B05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Аккуратный </a:t>
            </a:r>
          </a:p>
        </p:txBody>
      </p:sp>
      <p:sp>
        <p:nvSpPr>
          <p:cNvPr id="5" name="Овал 4"/>
          <p:cNvSpPr/>
          <p:nvPr/>
        </p:nvSpPr>
        <p:spPr>
          <a:xfrm>
            <a:off x="42105" y="1492250"/>
            <a:ext cx="2491632" cy="531566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Дружелюбный </a:t>
            </a:r>
          </a:p>
        </p:txBody>
      </p:sp>
      <p:sp>
        <p:nvSpPr>
          <p:cNvPr id="6" name="Овал 5"/>
          <p:cNvSpPr/>
          <p:nvPr/>
        </p:nvSpPr>
        <p:spPr>
          <a:xfrm>
            <a:off x="42105" y="2293938"/>
            <a:ext cx="2674740" cy="357803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Внимательный </a:t>
            </a:r>
          </a:p>
        </p:txBody>
      </p:sp>
      <p:sp>
        <p:nvSpPr>
          <p:cNvPr id="7" name="Овал 6"/>
          <p:cNvSpPr/>
          <p:nvPr/>
        </p:nvSpPr>
        <p:spPr>
          <a:xfrm>
            <a:off x="148464" y="2792780"/>
            <a:ext cx="1940144" cy="409807"/>
          </a:xfrm>
          <a:prstGeom prst="ellipse">
            <a:avLst/>
          </a:prstGeom>
          <a:solidFill>
            <a:srgbClr val="92D05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Здоровый </a:t>
            </a:r>
          </a:p>
        </p:txBody>
      </p:sp>
      <p:sp>
        <p:nvSpPr>
          <p:cNvPr id="8" name="Овал 7"/>
          <p:cNvSpPr/>
          <p:nvPr/>
        </p:nvSpPr>
        <p:spPr>
          <a:xfrm>
            <a:off x="205417" y="3303498"/>
            <a:ext cx="2621519" cy="572258"/>
          </a:xfrm>
          <a:prstGeom prst="ellipse">
            <a:avLst/>
          </a:prstGeom>
          <a:solidFill>
            <a:srgbClr val="FF9999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Физически развитый </a:t>
            </a:r>
          </a:p>
        </p:txBody>
      </p:sp>
      <p:sp>
        <p:nvSpPr>
          <p:cNvPr id="9" name="Овал 8"/>
          <p:cNvSpPr/>
          <p:nvPr/>
        </p:nvSpPr>
        <p:spPr>
          <a:xfrm>
            <a:off x="89916" y="4030126"/>
            <a:ext cx="3366072" cy="511037"/>
          </a:xfrm>
          <a:prstGeom prst="ellipse">
            <a:avLst/>
          </a:prstGeom>
          <a:solidFill>
            <a:srgbClr val="0F6FC6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Коммуникативный </a:t>
            </a:r>
          </a:p>
        </p:txBody>
      </p:sp>
      <p:sp>
        <p:nvSpPr>
          <p:cNvPr id="10" name="Овал 9"/>
          <p:cNvSpPr/>
          <p:nvPr/>
        </p:nvSpPr>
        <p:spPr>
          <a:xfrm>
            <a:off x="60312" y="4743133"/>
            <a:ext cx="3059832" cy="519400"/>
          </a:xfrm>
          <a:prstGeom prst="ellipse">
            <a:avLst/>
          </a:prstGeom>
          <a:solidFill>
            <a:srgbClr val="666699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Сообразительный </a:t>
            </a:r>
          </a:p>
        </p:txBody>
      </p:sp>
      <p:sp>
        <p:nvSpPr>
          <p:cNvPr id="11" name="Овал 10"/>
          <p:cNvSpPr/>
          <p:nvPr/>
        </p:nvSpPr>
        <p:spPr>
          <a:xfrm>
            <a:off x="73836" y="5340379"/>
            <a:ext cx="3071313" cy="569703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Любознательный </a:t>
            </a:r>
          </a:p>
        </p:txBody>
      </p:sp>
      <p:sp>
        <p:nvSpPr>
          <p:cNvPr id="12" name="Овал 11"/>
          <p:cNvSpPr/>
          <p:nvPr/>
        </p:nvSpPr>
        <p:spPr>
          <a:xfrm>
            <a:off x="968873" y="6093296"/>
            <a:ext cx="2239469" cy="476940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Креативный </a:t>
            </a:r>
          </a:p>
        </p:txBody>
      </p:sp>
      <p:sp>
        <p:nvSpPr>
          <p:cNvPr id="13" name="Овал 12"/>
          <p:cNvSpPr/>
          <p:nvPr/>
        </p:nvSpPr>
        <p:spPr>
          <a:xfrm>
            <a:off x="3549477" y="6093296"/>
            <a:ext cx="2138536" cy="476913"/>
          </a:xfrm>
          <a:prstGeom prst="ellipse">
            <a:avLst/>
          </a:prstGeom>
          <a:solidFill>
            <a:srgbClr val="00990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Книголюб </a:t>
            </a:r>
          </a:p>
        </p:txBody>
      </p:sp>
      <p:sp>
        <p:nvSpPr>
          <p:cNvPr id="14" name="Овал 13"/>
          <p:cNvSpPr/>
          <p:nvPr/>
        </p:nvSpPr>
        <p:spPr>
          <a:xfrm>
            <a:off x="2870764" y="1330838"/>
            <a:ext cx="3589548" cy="531566"/>
          </a:xfrm>
          <a:prstGeom prst="ellipse">
            <a:avLst/>
          </a:prstGeom>
          <a:solidFill>
            <a:srgbClr val="7030A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Социализированный</a:t>
            </a:r>
          </a:p>
        </p:txBody>
      </p:sp>
      <p:sp>
        <p:nvSpPr>
          <p:cNvPr id="15" name="Овал 14"/>
          <p:cNvSpPr/>
          <p:nvPr/>
        </p:nvSpPr>
        <p:spPr>
          <a:xfrm>
            <a:off x="6357142" y="771328"/>
            <a:ext cx="2761094" cy="522166"/>
          </a:xfrm>
          <a:prstGeom prst="ellipse">
            <a:avLst/>
          </a:prstGeom>
          <a:solidFill>
            <a:srgbClr val="0070C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Толерантный </a:t>
            </a:r>
          </a:p>
        </p:txBody>
      </p:sp>
      <p:sp>
        <p:nvSpPr>
          <p:cNvPr id="16" name="Овал 15"/>
          <p:cNvSpPr/>
          <p:nvPr/>
        </p:nvSpPr>
        <p:spPr>
          <a:xfrm>
            <a:off x="6891623" y="1508030"/>
            <a:ext cx="2140474" cy="500006"/>
          </a:xfrm>
          <a:prstGeom prst="ellipse">
            <a:avLst/>
          </a:prstGeom>
          <a:solidFill>
            <a:srgbClr val="FF00FF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Волевой</a:t>
            </a:r>
          </a:p>
        </p:txBody>
      </p:sp>
      <p:sp>
        <p:nvSpPr>
          <p:cNvPr id="17" name="Овал 16"/>
          <p:cNvSpPr/>
          <p:nvPr/>
        </p:nvSpPr>
        <p:spPr>
          <a:xfrm>
            <a:off x="5883547" y="2251563"/>
            <a:ext cx="3148550" cy="340679"/>
          </a:xfrm>
          <a:prstGeom prst="ellipse">
            <a:avLst/>
          </a:prstGeom>
          <a:solidFill>
            <a:srgbClr val="B2B2B2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Самостоятельный </a:t>
            </a:r>
          </a:p>
        </p:txBody>
      </p:sp>
      <p:sp>
        <p:nvSpPr>
          <p:cNvPr id="18" name="Овал 17"/>
          <p:cNvSpPr/>
          <p:nvPr/>
        </p:nvSpPr>
        <p:spPr>
          <a:xfrm>
            <a:off x="6965347" y="2706912"/>
            <a:ext cx="1923701" cy="49567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Активный </a:t>
            </a:r>
          </a:p>
        </p:txBody>
      </p:sp>
      <p:sp>
        <p:nvSpPr>
          <p:cNvPr id="19" name="Овал 18"/>
          <p:cNvSpPr/>
          <p:nvPr/>
        </p:nvSpPr>
        <p:spPr>
          <a:xfrm>
            <a:off x="6529688" y="3408093"/>
            <a:ext cx="2600164" cy="458777"/>
          </a:xfrm>
          <a:prstGeom prst="ellipse">
            <a:avLst/>
          </a:prstGeom>
          <a:solidFill>
            <a:srgbClr val="FF660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Инициативный </a:t>
            </a:r>
          </a:p>
        </p:txBody>
      </p:sp>
      <p:sp>
        <p:nvSpPr>
          <p:cNvPr id="20" name="Овал 19"/>
          <p:cNvSpPr/>
          <p:nvPr/>
        </p:nvSpPr>
        <p:spPr>
          <a:xfrm>
            <a:off x="6262524" y="4094436"/>
            <a:ext cx="2885818" cy="468039"/>
          </a:xfrm>
          <a:prstGeom prst="ellipse">
            <a:avLst/>
          </a:prstGeom>
          <a:solidFill>
            <a:srgbClr val="80800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Жизнерадостный </a:t>
            </a:r>
          </a:p>
        </p:txBody>
      </p:sp>
      <p:sp>
        <p:nvSpPr>
          <p:cNvPr id="21" name="Овал 20"/>
          <p:cNvSpPr/>
          <p:nvPr/>
        </p:nvSpPr>
        <p:spPr>
          <a:xfrm>
            <a:off x="6733382" y="4674145"/>
            <a:ext cx="2123133" cy="629549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Правдивый </a:t>
            </a:r>
          </a:p>
        </p:txBody>
      </p:sp>
      <p:sp>
        <p:nvSpPr>
          <p:cNvPr id="22" name="Овал 21"/>
          <p:cNvSpPr/>
          <p:nvPr/>
        </p:nvSpPr>
        <p:spPr>
          <a:xfrm>
            <a:off x="6737605" y="5310456"/>
            <a:ext cx="2267149" cy="629548"/>
          </a:xfrm>
          <a:prstGeom prst="ellipse">
            <a:avLst/>
          </a:prstGeom>
          <a:solidFill>
            <a:srgbClr val="339933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Совестливый </a:t>
            </a:r>
          </a:p>
        </p:txBody>
      </p:sp>
      <p:sp>
        <p:nvSpPr>
          <p:cNvPr id="23" name="Овал 22"/>
          <p:cNvSpPr/>
          <p:nvPr/>
        </p:nvSpPr>
        <p:spPr>
          <a:xfrm>
            <a:off x="5942483" y="6093296"/>
            <a:ext cx="2855982" cy="476913"/>
          </a:xfrm>
          <a:prstGeom prst="ellipse">
            <a:avLst/>
          </a:prstGeom>
          <a:solidFill>
            <a:srgbClr val="CC00CC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Осведомленный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9231" y="0"/>
            <a:ext cx="7585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Социальный портрет выпускника ДОУ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8203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84976" cy="568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Пути достижения данного социального портрета выпускника.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- создание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развивающей предметно-пространственной среды: насыщенной, трансформируемой, полифункциональной, вариативной, доступной и безопасной;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- использование новых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современных инновационных образовательных технологий;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- оснащение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педагогического процесса методической базой и профессиональными педагогическими кадрами.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1569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680" y="76470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74067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948" y="41251"/>
            <a:ext cx="864096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Новая концепция в качестве ключевых целей и задач дошкольного воспитания определила следующие: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/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1. Охрана и укрепление здоровья детей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(как физического, так и пси­хического). Приоритетность этой задачи связана с особенностями перио­да раннего детства, физиологической незрелостью и ранимостью ребен­ка, подверженностью его к различным заболеваниям.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59011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400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Гуманизация</a:t>
            </a: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целей и принципов образовательной работы с детьми.</a:t>
            </a:r>
            <a:r>
              <a:rPr lang="ru-RU" sz="24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kern="0" dirty="0" smtClean="0">
                <a:solidFill>
                  <a:srgbClr val="33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Переориентация </a:t>
            </a:r>
            <a:r>
              <a:rPr lang="ru-RU" sz="2400" b="1" kern="0" dirty="0">
                <a:solidFill>
                  <a:srgbClr val="33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учебно-дисциплинарной на личностно-ориентированную модель взаимодействия с детьми, </a:t>
            </a:r>
            <a:r>
              <a:rPr lang="ru-RU" sz="2400" b="1" kern="0" dirty="0" smtClean="0">
                <a:solidFill>
                  <a:srgbClr val="33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направленную </a:t>
            </a:r>
            <a:r>
              <a:rPr lang="ru-RU" sz="2400" b="1" kern="0" dirty="0">
                <a:solidFill>
                  <a:srgbClr val="33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развитие индивидуальности ребенка, раскрытие его </a:t>
            </a:r>
            <a:r>
              <a:rPr lang="ru-RU" sz="2400" b="1" kern="0" dirty="0" smtClean="0">
                <a:solidFill>
                  <a:srgbClr val="33339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способ­ностей.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1776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056" y="404664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3. Признание уникальности дошкольного детства как приоритетного и уникального периода в жизни человека. </a:t>
            </a:r>
            <a:r>
              <a:rPr lang="ru-RU" sz="2400" b="1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ся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работа в дет­ском саду должна быть направлена на обеспечение условий для полноценного «проживания» детьми этого уни­кального периода. </a:t>
            </a:r>
            <a:r>
              <a:rPr lang="ru-RU" sz="2400" b="1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азвитие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самоценных для ребенка видов деятельности (прежде всего, сюжетно-ролевой игры), развитие творческого начала и воображения ребенка.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4. Переход от зуновской парадигмы образования к ориентации на раз­витие способностей ребенка.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Задача дошкольного образования -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разви­тие творческой актив­ности, самостоятельности, произвольности, самосознания и др. Показате­ль эффективности образования -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не «обученность» детей или сумма усвоенных ими знаний, а уровень психиче­ского развития каждого ребенка.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68334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909" y="260648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5. Воспитание основ базиса личностной культуры</a:t>
            </a:r>
            <a:r>
              <a:rPr lang="ru-RU" sz="2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риентация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на общечеловеческие ценности (красота, добро, исти­на), средства жизнедеятельности (представления о действительности, способы активного взаимодействия с миром, проявление эмоционально - оценочного отношения к происходящему. Передача ценностей и средства активного отношения к миру может быть осуществлена только при учете возраста детей.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610959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657" y="332656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Итоговый результат дошкольного образования представляет собой «социальный» портрет ребенка 7 лет, освоившего основную общеобразовательную программу дошкольного образования.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В его основе –  совокупность интегративных качеств ребенка как адекватных характеристик его развития в дошкольном возрасте.</a:t>
            </a:r>
          </a:p>
        </p:txBody>
      </p:sp>
    </p:spTree>
    <p:extLst>
      <p:ext uri="{BB962C8B-B14F-4D97-AF65-F5344CB8AC3E}">
        <p14:creationId xmlns:p14="http://schemas.microsoft.com/office/powerpoint/2010/main" val="3363350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вязной\Downloads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055" y="2257425"/>
            <a:ext cx="2400089" cy="2755962"/>
          </a:xfrm>
          <a:prstGeom prst="rect">
            <a:avLst/>
          </a:prstGeom>
          <a:noFill/>
          <a:ln w="15875" cap="rnd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384320" y="821620"/>
            <a:ext cx="2088232" cy="914400"/>
          </a:xfrm>
          <a:prstGeom prst="roundRect">
            <a:avLst/>
          </a:prstGeom>
          <a:solidFill>
            <a:srgbClr val="FF9999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Эмоционально отзывчивый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22701" y="821620"/>
            <a:ext cx="1706488" cy="914400"/>
          </a:xfrm>
          <a:prstGeom prst="roundRect">
            <a:avLst/>
          </a:prstGeom>
          <a:solidFill>
            <a:srgbClr val="7030A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Физически развитый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</a:rPr>
              <a:t>,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2833" y="1800225"/>
            <a:ext cx="2680320" cy="914400"/>
          </a:xfrm>
          <a:prstGeom prst="roundRect">
            <a:avLst/>
          </a:prstGeom>
          <a:solidFill>
            <a:srgbClr val="7CCA62">
              <a:lumMod val="75000"/>
            </a:srgbClr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Любознательный,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активный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31615" y="1736020"/>
            <a:ext cx="2635734" cy="1435805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Times New Roman"/>
              </a:rPr>
              <a:t>Владеет универсальными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Times New Roman"/>
              </a:rPr>
              <a:t>предпосылками учебной деятельности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31615" y="3273363"/>
            <a:ext cx="2668463" cy="1740024"/>
          </a:xfrm>
          <a:prstGeom prst="roundRect">
            <a:avLst/>
          </a:prstGeom>
          <a:solidFill>
            <a:srgbClr val="00CC0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Имеет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первичные представления о себе, семье, обществе, государстве, мире и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природе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6149" y="5612526"/>
            <a:ext cx="2651370" cy="1224136"/>
          </a:xfrm>
          <a:prstGeom prst="roundRect">
            <a:avLst/>
          </a:prstGeom>
          <a:solidFill>
            <a:srgbClr val="0F6FC6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Способен решать интеллектуальные и личностные задачи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9470" y="2902783"/>
            <a:ext cx="2653952" cy="1616908"/>
          </a:xfrm>
          <a:prstGeom prst="roundRect">
            <a:avLst/>
          </a:prstGeom>
          <a:solidFill>
            <a:srgbClr val="9933FF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Владеет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средствами общения и способами взаимодействия со взрослыми и сверстниками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2489" y="4668727"/>
            <a:ext cx="2664296" cy="2167935"/>
          </a:xfrm>
          <a:prstGeom prst="roundRect">
            <a:avLst/>
          </a:prstGeom>
          <a:solidFill>
            <a:srgbClr val="CC3300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Способен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управлять своим поведением и планировать свои действия на основе первичных ценностных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представлений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68055" y="5373215"/>
            <a:ext cx="2207890" cy="1206535"/>
          </a:xfrm>
          <a:prstGeom prst="roundRect">
            <a:avLst/>
          </a:prstGeom>
          <a:solidFill>
            <a:srgbClr val="FF33CC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В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ладеет 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</a:rPr>
              <a:t>необходимыми умениями и навыками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8101" y="236845"/>
            <a:ext cx="8427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Социальный п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ортрет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дошкольника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357278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Целевые  ориентиры Дошкольного Образования 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DBF5F9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социальные и психологические характеристики возможных достижений ребёнка на этапе завершения уровня ДО: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1436" y="207653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ребёнок проявляет инициативность и самостоятельность в разных видах деятельности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– игре, общении, конструировании и др. Способен выбирать себе род занятий, участников совместной деятельности, обнаруживает способность к воплощению разнообразных замыслов;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1436" y="4384854"/>
            <a:ext cx="85491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ребёнок уверен в своих силах, открыт внешнему миру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, положительно относится к себе и к другим, обладает чувством собственного достоинства. Активно взаимодействует со сверстниками и взрослыми, участвует в совместных играх;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88670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806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Candara</vt:lpstr>
      <vt:lpstr>Constantia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Image&amp;Matros ®</cp:lastModifiedBy>
  <cp:revision>51</cp:revision>
  <dcterms:created xsi:type="dcterms:W3CDTF">2012-08-12T16:04:58Z</dcterms:created>
  <dcterms:modified xsi:type="dcterms:W3CDTF">2015-07-06T07:31:27Z</dcterms:modified>
</cp:coreProperties>
</file>